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355" r:id="rId2"/>
    <p:sldId id="387" r:id="rId3"/>
    <p:sldId id="388" r:id="rId4"/>
    <p:sldId id="390" r:id="rId5"/>
    <p:sldId id="389" r:id="rId6"/>
    <p:sldId id="392" r:id="rId7"/>
    <p:sldId id="391" r:id="rId8"/>
    <p:sldId id="393" r:id="rId9"/>
    <p:sldId id="394" r:id="rId10"/>
    <p:sldId id="395" r:id="rId11"/>
    <p:sldId id="396" r:id="rId12"/>
    <p:sldId id="397" r:id="rId13"/>
    <p:sldId id="398" r:id="rId14"/>
  </p:sldIdLst>
  <p:sldSz cx="9144000" cy="5143500" type="screen16x9"/>
  <p:notesSz cx="6761163" cy="9942513"/>
  <p:embeddedFontLst>
    <p:embeddedFont>
      <p:font typeface="Montserrat Medium" charset="-52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39FE6B-A980-495B-B60D-3CE6658A1E86}">
          <p14:sldIdLst>
            <p14:sldId id="355"/>
            <p14:sldId id="387"/>
            <p14:sldId id="388"/>
            <p14:sldId id="390"/>
            <p14:sldId id="389"/>
            <p14:sldId id="392"/>
            <p14:sldId id="391"/>
            <p14:sldId id="393"/>
            <p14:sldId id="394"/>
            <p14:sldId id="395"/>
            <p14:sldId id="396"/>
            <p14:sldId id="397"/>
            <p14:sldId id="3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1D5E"/>
    <a:srgbClr val="972982"/>
    <a:srgbClr val="0078BF"/>
    <a:srgbClr val="E7411B"/>
    <a:srgbClr val="E51956"/>
    <a:srgbClr val="01A7E3"/>
    <a:srgbClr val="C7A561"/>
    <a:srgbClr val="BE3414"/>
    <a:srgbClr val="C5154B"/>
    <a:srgbClr val="0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6404" autoAdjust="0"/>
  </p:normalViewPr>
  <p:slideViewPr>
    <p:cSldViewPr snapToGrid="0">
      <p:cViewPr>
        <p:scale>
          <a:sx n="120" d="100"/>
          <a:sy n="120" d="100"/>
        </p:scale>
        <p:origin x="-792" y="-5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0"/>
    </p:cViewPr>
  </p:outlineViewPr>
  <p:notesTextViewPr>
    <p:cViewPr>
      <p:scale>
        <a:sx n="100" d="100"/>
        <a:sy n="100" d="100"/>
      </p:scale>
      <p:origin x="0" y="0"/>
    </p:cViewPr>
  </p:notesText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8;&#1077;&#1082;&#1094;&#1080;&#1103;%20&#1048;&#1069;&#1080;&#1052;%20(09.12.22)\&#1050;&#1091;&#1079;&#1073;&#1072;&#1089;&#1089;&#1082;&#1072;&#1103;%20&#1103;&#1088;&#1084;&#1072;&#1088;&#1082;&#1072;\&#1048;&#1075;&#1088;&#1072;%20&#1048;&#1085;&#1074;&#1077;&#1089;&#1090;&#1086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8;&#1077;&#1082;&#1094;&#1080;&#1103;%20&#1048;&#1069;&#1080;&#1052;%20(09.12.22)\&#1050;&#1091;&#1079;&#1073;&#1072;&#1089;&#1089;&#1082;&#1072;&#1103;%20&#1103;&#1088;&#1084;&#1072;&#1088;&#1082;&#1072;\&#1048;&#1075;&#1088;&#1072;%20&#1048;&#1085;&#1074;&#1077;&#1089;&#1090;&#1086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8;&#1077;&#1082;&#1094;&#1080;&#1103;%20&#1048;&#1069;&#1080;&#1052;%20(09.12.22)\&#1050;&#1091;&#1079;&#1073;&#1072;&#1089;&#1089;&#1082;&#1072;&#1103;%20&#1103;&#1088;&#1084;&#1072;&#1088;&#1082;&#1072;\&#1048;&#1075;&#1088;&#1072;%20&#1048;&#1085;&#1074;&#1077;&#1089;&#1090;&#1086;&#10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8;&#1077;&#1082;&#1094;&#1080;&#1103;%20&#1048;&#1069;&#1080;&#1052;%20(09.12.22)\&#1050;&#1091;&#1079;&#1073;&#1072;&#1089;&#1089;&#1082;&#1072;&#1103;%20&#1103;&#1088;&#1084;&#1072;&#1088;&#1082;&#1072;\&#1048;&#1075;&#1088;&#1072;%20&#1048;&#1085;&#1074;&#1077;&#1089;&#1090;&#1086;&#108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8;&#1077;&#1082;&#1094;&#1080;&#1103;%20&#1048;&#1069;&#1080;&#1052;%20(09.12.22)\&#1050;&#1091;&#1079;&#1073;&#1072;&#1089;&#1089;&#1082;&#1072;&#1103;%20&#1103;&#1088;&#1084;&#1072;&#1088;&#1082;&#1072;\&#1048;&#1075;&#1088;&#1072;%20&#1048;&#1085;&#1074;&#1077;&#1089;&#1090;&#1086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Акции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стоимость актива на конец 2023 года, руб.</c:v>
                </c:pt>
              </c:strCache>
            </c:strRef>
          </c:tx>
          <c:invertIfNegative val="0"/>
          <c:cat>
            <c:strRef>
              <c:f>Лист1!$B$4:$B$7</c:f>
              <c:strCache>
                <c:ptCount val="4"/>
                <c:pt idx="0">
                  <c:v>Газпром</c:v>
                </c:pt>
                <c:pt idx="1">
                  <c:v>Сбербанк</c:v>
                </c:pt>
                <c:pt idx="2">
                  <c:v>Астра (IT компания)</c:v>
                </c:pt>
                <c:pt idx="3">
                  <c:v>Русал</c:v>
                </c:pt>
              </c:strCache>
            </c:strRef>
          </c:cat>
          <c:val>
            <c:numRef>
              <c:f>Лист1!$C$4:$C$7</c:f>
              <c:numCache>
                <c:formatCode>0.00</c:formatCode>
                <c:ptCount val="4"/>
                <c:pt idx="0">
                  <c:v>167.88</c:v>
                </c:pt>
                <c:pt idx="1">
                  <c:v>268.35000000000002</c:v>
                </c:pt>
                <c:pt idx="2">
                  <c:v>488</c:v>
                </c:pt>
                <c:pt idx="3">
                  <c:v>39.340000000000003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стоимость актива на конец 2024 года, руб.</c:v>
                </c:pt>
              </c:strCache>
            </c:strRef>
          </c:tx>
          <c:invertIfNegative val="0"/>
          <c:cat>
            <c:strRef>
              <c:f>Лист1!$B$4:$B$7</c:f>
              <c:strCache>
                <c:ptCount val="4"/>
                <c:pt idx="0">
                  <c:v>Газпром</c:v>
                </c:pt>
                <c:pt idx="1">
                  <c:v>Сбербанк</c:v>
                </c:pt>
                <c:pt idx="2">
                  <c:v>Астра (IT компания)</c:v>
                </c:pt>
                <c:pt idx="3">
                  <c:v>Русал</c:v>
                </c:pt>
              </c:strCache>
            </c:strRef>
          </c:cat>
          <c:val>
            <c:numRef>
              <c:f>Лист1!$D$4:$D$7</c:f>
              <c:numCache>
                <c:formatCode>0.00</c:formatCode>
                <c:ptCount val="4"/>
                <c:pt idx="0">
                  <c:v>186.3468</c:v>
                </c:pt>
                <c:pt idx="1">
                  <c:v>303.2355</c:v>
                </c:pt>
                <c:pt idx="2">
                  <c:v>732</c:v>
                </c:pt>
                <c:pt idx="3">
                  <c:v>41.307000000000002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482176"/>
        <c:axId val="110483712"/>
        <c:axId val="0"/>
      </c:bar3DChart>
      <c:catAx>
        <c:axId val="110482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0483712"/>
        <c:crosses val="autoZero"/>
        <c:auto val="1"/>
        <c:lblAlgn val="ctr"/>
        <c:lblOffset val="100"/>
        <c:noMultiLvlLbl val="0"/>
      </c:catAx>
      <c:valAx>
        <c:axId val="11048371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048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59408762774805E-2"/>
          <c:y val="0.78579120394484636"/>
          <c:w val="0.56057131981605168"/>
          <c:h val="0.17395222873543628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Драгоценные металлы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стоимость актива на конец 2023 года, руб.</c:v>
                </c:pt>
              </c:strCache>
            </c:strRef>
          </c:tx>
          <c:invertIfNegative val="0"/>
          <c:cat>
            <c:strRef>
              <c:f>Лист1!$B$12</c:f>
              <c:strCache>
                <c:ptCount val="1"/>
                <c:pt idx="0">
                  <c:v>Золото за 1 oz.tr. (унция) в рублях</c:v>
                </c:pt>
              </c:strCache>
            </c:strRef>
          </c:cat>
          <c:val>
            <c:numRef>
              <c:f>Лист1!$C$12</c:f>
              <c:numCache>
                <c:formatCode>0.00</c:formatCode>
                <c:ptCount val="1"/>
                <c:pt idx="0">
                  <c:v>6066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стоимость актива на конец 2024 года, руб.</c:v>
                </c:pt>
              </c:strCache>
            </c:strRef>
          </c:tx>
          <c:invertIfNegative val="0"/>
          <c:cat>
            <c:strRef>
              <c:f>Лист1!$B$12</c:f>
              <c:strCache>
                <c:ptCount val="1"/>
                <c:pt idx="0">
                  <c:v>Золото за 1 oz.tr. (унция) в рублях</c:v>
                </c:pt>
              </c:strCache>
            </c:strRef>
          </c:cat>
          <c:val>
            <c:numRef>
              <c:f>Лист1!$D$12</c:f>
              <c:numCache>
                <c:formatCode>0.00</c:formatCode>
                <c:ptCount val="1"/>
                <c:pt idx="0">
                  <c:v>7279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754624"/>
        <c:axId val="111756416"/>
        <c:axId val="0"/>
      </c:bar3DChart>
      <c:catAx>
        <c:axId val="111754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756416"/>
        <c:crosses val="autoZero"/>
        <c:auto val="1"/>
        <c:lblAlgn val="ctr"/>
        <c:lblOffset val="100"/>
        <c:noMultiLvlLbl val="0"/>
      </c:catAx>
      <c:valAx>
        <c:axId val="11175641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754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Валюта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стоимость актива на конец 2023 года, руб.</c:v>
                </c:pt>
              </c:strCache>
            </c:strRef>
          </c:tx>
          <c:invertIfNegative val="0"/>
          <c:cat>
            <c:strRef>
              <c:f>Лист1!$B$8:$B$11</c:f>
              <c:strCache>
                <c:ptCount val="4"/>
                <c:pt idx="0">
                  <c:v>USD</c:v>
                </c:pt>
                <c:pt idx="1">
                  <c:v>¥ (юань)</c:v>
                </c:pt>
                <c:pt idx="2">
                  <c:v>AED. Дирхам ОАЭ</c:v>
                </c:pt>
                <c:pt idx="3">
                  <c:v>депозит в рублях ₽</c:v>
                </c:pt>
              </c:strCache>
            </c:strRef>
          </c:cat>
          <c:val>
            <c:numRef>
              <c:f>Лист1!$C$8:$C$11</c:f>
              <c:numCache>
                <c:formatCode>0.00</c:formatCode>
                <c:ptCount val="4"/>
                <c:pt idx="0">
                  <c:v>95.4</c:v>
                </c:pt>
                <c:pt idx="1">
                  <c:v>12.78</c:v>
                </c:pt>
                <c:pt idx="2">
                  <c:v>25.84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стоимость актива на конец 2024 года, руб.</c:v>
                </c:pt>
              </c:strCache>
            </c:strRef>
          </c:tx>
          <c:invertIfNegative val="0"/>
          <c:cat>
            <c:strRef>
              <c:f>Лист1!$B$8:$B$11</c:f>
              <c:strCache>
                <c:ptCount val="4"/>
                <c:pt idx="0">
                  <c:v>USD</c:v>
                </c:pt>
                <c:pt idx="1">
                  <c:v>¥ (юань)</c:v>
                </c:pt>
                <c:pt idx="2">
                  <c:v>AED. Дирхам ОАЭ</c:v>
                </c:pt>
                <c:pt idx="3">
                  <c:v>депозит в рублях ₽</c:v>
                </c:pt>
              </c:strCache>
            </c:strRef>
          </c:cat>
          <c:val>
            <c:numRef>
              <c:f>Лист1!$D$8:$D$11</c:f>
              <c:numCache>
                <c:formatCode>0.00</c:formatCode>
                <c:ptCount val="4"/>
                <c:pt idx="0">
                  <c:v>62.963999999999999</c:v>
                </c:pt>
                <c:pt idx="1">
                  <c:v>14.9526</c:v>
                </c:pt>
                <c:pt idx="2">
                  <c:v>25.3232</c:v>
                </c:pt>
                <c:pt idx="3">
                  <c:v>9.11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791488"/>
        <c:axId val="111477888"/>
        <c:axId val="0"/>
      </c:bar3DChart>
      <c:catAx>
        <c:axId val="11179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477888"/>
        <c:crosses val="autoZero"/>
        <c:auto val="1"/>
        <c:lblAlgn val="ctr"/>
        <c:lblOffset val="100"/>
        <c:noMultiLvlLbl val="0"/>
      </c:catAx>
      <c:valAx>
        <c:axId val="1114778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179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Недвижимость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стоимость актива на конец 2023 года, руб.</c:v>
                </c:pt>
              </c:strCache>
            </c:strRef>
          </c:tx>
          <c:invertIfNegative val="0"/>
          <c:cat>
            <c:strRef>
              <c:f>Лист1!$B$13:$B$16</c:f>
              <c:strCache>
                <c:ptCount val="4"/>
                <c:pt idx="0">
                  <c:v>парковочное место</c:v>
                </c:pt>
                <c:pt idx="1">
                  <c:v>коммерческое помещение</c:v>
                </c:pt>
                <c:pt idx="2">
                  <c:v>земельный участок</c:v>
                </c:pt>
                <c:pt idx="3">
                  <c:v>домик в деревне</c:v>
                </c:pt>
              </c:strCache>
            </c:strRef>
          </c:cat>
          <c:val>
            <c:numRef>
              <c:f>Лист1!$C$13:$C$16</c:f>
              <c:numCache>
                <c:formatCode>0.00</c:formatCode>
                <c:ptCount val="4"/>
                <c:pt idx="0">
                  <c:v>800000</c:v>
                </c:pt>
                <c:pt idx="1">
                  <c:v>1000000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стоимость актива на конец 2024 года, руб.</c:v>
                </c:pt>
              </c:strCache>
            </c:strRef>
          </c:tx>
          <c:invertIfNegative val="0"/>
          <c:cat>
            <c:strRef>
              <c:f>Лист1!$B$13:$B$16</c:f>
              <c:strCache>
                <c:ptCount val="4"/>
                <c:pt idx="0">
                  <c:v>парковочное место</c:v>
                </c:pt>
                <c:pt idx="1">
                  <c:v>коммерческое помещение</c:v>
                </c:pt>
                <c:pt idx="2">
                  <c:v>земельный участок</c:v>
                </c:pt>
                <c:pt idx="3">
                  <c:v>домик в деревне</c:v>
                </c:pt>
              </c:strCache>
            </c:strRef>
          </c:cat>
          <c:val>
            <c:numRef>
              <c:f>Лист1!$D$13:$D$16</c:f>
              <c:numCache>
                <c:formatCode>0.00</c:formatCode>
                <c:ptCount val="4"/>
                <c:pt idx="0">
                  <c:v>800000</c:v>
                </c:pt>
                <c:pt idx="1">
                  <c:v>1100000</c:v>
                </c:pt>
                <c:pt idx="2">
                  <c:v>330000</c:v>
                </c:pt>
                <c:pt idx="3">
                  <c:v>550000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99520"/>
        <c:axId val="111505408"/>
        <c:axId val="0"/>
      </c:bar3DChart>
      <c:catAx>
        <c:axId val="111499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505408"/>
        <c:crosses val="autoZero"/>
        <c:auto val="1"/>
        <c:lblAlgn val="ctr"/>
        <c:lblOffset val="100"/>
        <c:noMultiLvlLbl val="0"/>
      </c:catAx>
      <c:valAx>
        <c:axId val="11150540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149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доходность портфеля в 2023 году</c:v>
                </c:pt>
              </c:strCache>
            </c:strRef>
          </c:tx>
          <c:invertIfNegative val="0"/>
          <c:cat>
            <c:strRef>
              <c:f>Лист1!$B$21:$B$24</c:f>
              <c:strCache>
                <c:ptCount val="4"/>
                <c:pt idx="0">
                  <c:v>"Зеленые"</c:v>
                </c:pt>
                <c:pt idx="1">
                  <c:v>"Белые"</c:v>
                </c:pt>
                <c:pt idx="2">
                  <c:v>"Желтые"</c:v>
                </c:pt>
                <c:pt idx="3">
                  <c:v>"Оранжевые"</c:v>
                </c:pt>
              </c:strCache>
            </c:strRef>
          </c:cat>
          <c:val>
            <c:numRef>
              <c:f>Лист1!$C$21:$C$24</c:f>
              <c:numCache>
                <c:formatCode>General</c:formatCode>
                <c:ptCount val="4"/>
                <c:pt idx="0">
                  <c:v>1000086.4</c:v>
                </c:pt>
                <c:pt idx="1">
                  <c:v>994174.3</c:v>
                </c:pt>
                <c:pt idx="2">
                  <c:v>999991.2</c:v>
                </c:pt>
                <c:pt idx="3">
                  <c:v>1000000</c:v>
                </c:pt>
              </c:numCache>
            </c:numRef>
          </c:val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доходность портфеля в 2024 году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55710071639289E-2"/>
                  <c:y val="-2.0558002936857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997050147492666E-2"/>
                  <c:y val="-3.817914831130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12600084281502E-3"/>
                  <c:y val="-2.0558002936857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712600084281502E-3"/>
                  <c:y val="-3.524229074889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Лист1!$B$21:$B$24</c:f>
              <c:strCache>
                <c:ptCount val="4"/>
                <c:pt idx="0">
                  <c:v>"Зеленые"</c:v>
                </c:pt>
                <c:pt idx="1">
                  <c:v>"Белые"</c:v>
                </c:pt>
                <c:pt idx="2">
                  <c:v>"Желтые"</c:v>
                </c:pt>
                <c:pt idx="3">
                  <c:v>"Оранжевые"</c:v>
                </c:pt>
              </c:strCache>
            </c:strRef>
          </c:cat>
          <c:val>
            <c:numRef>
              <c:f>Лист1!$D$21:$D$24</c:f>
              <c:numCache>
                <c:formatCode>General</c:formatCode>
                <c:ptCount val="4"/>
                <c:pt idx="0">
                  <c:v>1198890.5</c:v>
                </c:pt>
                <c:pt idx="1">
                  <c:v>1897715.723</c:v>
                </c:pt>
                <c:pt idx="2">
                  <c:v>1291584.3799999999</c:v>
                </c:pt>
                <c:pt idx="3">
                  <c:v>1320644.6600000001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557248"/>
        <c:axId val="111563136"/>
        <c:axId val="0"/>
      </c:bar3DChart>
      <c:catAx>
        <c:axId val="11155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563136"/>
        <c:crosses val="autoZero"/>
        <c:auto val="1"/>
        <c:lblAlgn val="ctr"/>
        <c:lblOffset val="100"/>
        <c:noMultiLvlLbl val="0"/>
      </c:catAx>
      <c:valAx>
        <c:axId val="1115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55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53B68-ED5F-4C50-A06E-EDA7A49693F1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9B5A87-C140-42E3-8AD7-F16DB538AD92}">
      <dgm:prSet phldrT="[Текст]"/>
      <dgm:spPr/>
      <dgm:t>
        <a:bodyPr/>
        <a:lstStyle/>
        <a:p>
          <a:r>
            <a:rPr lang="ru-RU" dirty="0" smtClean="0"/>
            <a:t>1 млн.руб.</a:t>
          </a:r>
          <a:endParaRPr lang="ru-RU" dirty="0"/>
        </a:p>
      </dgm:t>
    </dgm:pt>
    <dgm:pt modelId="{14B00D0F-C667-486C-97AF-C39CBC9FB7E2}" type="parTrans" cxnId="{3123F4EA-5008-4883-87A6-EF0B2BCD6C20}">
      <dgm:prSet/>
      <dgm:spPr/>
      <dgm:t>
        <a:bodyPr/>
        <a:lstStyle/>
        <a:p>
          <a:endParaRPr lang="ru-RU"/>
        </a:p>
      </dgm:t>
    </dgm:pt>
    <dgm:pt modelId="{0D3CBC86-2694-490A-84FD-686DF81CA758}" type="sibTrans" cxnId="{3123F4EA-5008-4883-87A6-EF0B2BCD6C20}">
      <dgm:prSet/>
      <dgm:spPr/>
      <dgm:t>
        <a:bodyPr/>
        <a:lstStyle/>
        <a:p>
          <a:endParaRPr lang="ru-RU"/>
        </a:p>
      </dgm:t>
    </dgm:pt>
    <dgm:pt modelId="{BE66B63B-0535-4D22-8C7F-E1642DD7E63C}">
      <dgm:prSet phldrT="[Текст]"/>
      <dgm:spPr/>
      <dgm:t>
        <a:bodyPr/>
        <a:lstStyle/>
        <a:p>
          <a:r>
            <a:rPr lang="ru-RU" dirty="0" smtClean="0"/>
            <a:t>Акции:</a:t>
          </a:r>
        </a:p>
        <a:p>
          <a:r>
            <a:rPr lang="ru-RU" dirty="0" smtClean="0"/>
            <a:t>- Газпром</a:t>
          </a:r>
        </a:p>
        <a:p>
          <a:r>
            <a:rPr lang="ru-RU" dirty="0" smtClean="0"/>
            <a:t>- Сбербанк</a:t>
          </a:r>
        </a:p>
        <a:p>
          <a:r>
            <a:rPr lang="ru-RU" dirty="0" smtClean="0"/>
            <a:t>- Астра</a:t>
          </a:r>
        </a:p>
        <a:p>
          <a:r>
            <a:rPr lang="ru-RU" dirty="0" smtClean="0"/>
            <a:t>- </a:t>
          </a:r>
          <a:r>
            <a:rPr lang="ru-RU" dirty="0" err="1" smtClean="0"/>
            <a:t>Русал</a:t>
          </a:r>
          <a:endParaRPr lang="ru-RU" dirty="0"/>
        </a:p>
      </dgm:t>
    </dgm:pt>
    <dgm:pt modelId="{46849F70-EA12-4BD1-9353-11C43AF9B3E2}" type="parTrans" cxnId="{87C9DE16-29BE-4220-9FC2-0C0FF56FEAB0}">
      <dgm:prSet/>
      <dgm:spPr/>
      <dgm:t>
        <a:bodyPr/>
        <a:lstStyle/>
        <a:p>
          <a:endParaRPr lang="ru-RU"/>
        </a:p>
      </dgm:t>
    </dgm:pt>
    <dgm:pt modelId="{F345F9FB-057E-4FDC-99A4-BA2A34D0DB7B}" type="sibTrans" cxnId="{87C9DE16-29BE-4220-9FC2-0C0FF56FEAB0}">
      <dgm:prSet/>
      <dgm:spPr/>
      <dgm:t>
        <a:bodyPr/>
        <a:lstStyle/>
        <a:p>
          <a:endParaRPr lang="ru-RU"/>
        </a:p>
      </dgm:t>
    </dgm:pt>
    <dgm:pt modelId="{12008079-CEAB-4D7D-BC61-B1DDFBF984C4}">
      <dgm:prSet phldrT="[Текст]"/>
      <dgm:spPr/>
      <dgm:t>
        <a:bodyPr/>
        <a:lstStyle/>
        <a:p>
          <a:r>
            <a:rPr lang="ru-RU" dirty="0" smtClean="0"/>
            <a:t>Депозит:</a:t>
          </a:r>
        </a:p>
        <a:p>
          <a:r>
            <a:rPr lang="ru-RU" dirty="0" smtClean="0"/>
            <a:t>- Валютный</a:t>
          </a:r>
        </a:p>
        <a:p>
          <a:r>
            <a:rPr lang="ru-RU" dirty="0" smtClean="0"/>
            <a:t>- Золото</a:t>
          </a:r>
        </a:p>
        <a:p>
          <a:r>
            <a:rPr lang="ru-RU" dirty="0" smtClean="0"/>
            <a:t>- Рублевый </a:t>
          </a:r>
          <a:endParaRPr lang="ru-RU" dirty="0"/>
        </a:p>
      </dgm:t>
    </dgm:pt>
    <dgm:pt modelId="{E3F02740-A98E-4D15-BE2C-2EE884BF201B}" type="parTrans" cxnId="{6F9D6C35-CBF0-4AB6-AC57-85CCD6D8807E}">
      <dgm:prSet/>
      <dgm:spPr/>
      <dgm:t>
        <a:bodyPr/>
        <a:lstStyle/>
        <a:p>
          <a:endParaRPr lang="ru-RU"/>
        </a:p>
      </dgm:t>
    </dgm:pt>
    <dgm:pt modelId="{6D6E5D44-773B-4DCF-97E7-D0B5ABDE4F45}" type="sibTrans" cxnId="{6F9D6C35-CBF0-4AB6-AC57-85CCD6D8807E}">
      <dgm:prSet/>
      <dgm:spPr/>
      <dgm:t>
        <a:bodyPr/>
        <a:lstStyle/>
        <a:p>
          <a:endParaRPr lang="ru-RU"/>
        </a:p>
      </dgm:t>
    </dgm:pt>
    <dgm:pt modelId="{AF647434-A8D2-480E-B9FE-11FE9EEB9425}">
      <dgm:prSet phldrT="[Текст]"/>
      <dgm:spPr/>
      <dgm:t>
        <a:bodyPr/>
        <a:lstStyle/>
        <a:p>
          <a:r>
            <a:rPr lang="ru-RU" dirty="0" smtClean="0"/>
            <a:t>Недвижимость:</a:t>
          </a:r>
        </a:p>
        <a:p>
          <a:r>
            <a:rPr lang="ru-RU" dirty="0" smtClean="0"/>
            <a:t>- Парковочное место</a:t>
          </a:r>
        </a:p>
        <a:p>
          <a:r>
            <a:rPr lang="ru-RU" dirty="0" smtClean="0"/>
            <a:t>- Коммерческое помещение</a:t>
          </a:r>
        </a:p>
        <a:p>
          <a:r>
            <a:rPr lang="ru-RU" dirty="0" smtClean="0"/>
            <a:t>- Земельный участок</a:t>
          </a:r>
        </a:p>
        <a:p>
          <a:r>
            <a:rPr lang="ru-RU" dirty="0" smtClean="0"/>
            <a:t>- Домик в деревне</a:t>
          </a:r>
        </a:p>
        <a:p>
          <a:endParaRPr lang="ru-RU" dirty="0"/>
        </a:p>
      </dgm:t>
    </dgm:pt>
    <dgm:pt modelId="{B372EE44-97E5-4071-AEAF-238381D8D851}" type="parTrans" cxnId="{950B6DB5-109D-41A1-AE45-93D6D9A493BD}">
      <dgm:prSet/>
      <dgm:spPr/>
      <dgm:t>
        <a:bodyPr/>
        <a:lstStyle/>
        <a:p>
          <a:endParaRPr lang="ru-RU"/>
        </a:p>
      </dgm:t>
    </dgm:pt>
    <dgm:pt modelId="{38BB21F9-855F-45FA-BF44-7A9B0B54B2E5}" type="sibTrans" cxnId="{950B6DB5-109D-41A1-AE45-93D6D9A493BD}">
      <dgm:prSet/>
      <dgm:spPr/>
      <dgm:t>
        <a:bodyPr/>
        <a:lstStyle/>
        <a:p>
          <a:endParaRPr lang="ru-RU"/>
        </a:p>
      </dgm:t>
    </dgm:pt>
    <dgm:pt modelId="{8E093364-64E9-4717-B12E-D61F8AACC8DB}" type="pres">
      <dgm:prSet presAssocID="{DF053B68-ED5F-4C50-A06E-EDA7A49693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966F0-9B7B-46A4-A8FF-8A558CFC903D}" type="pres">
      <dgm:prSet presAssocID="{EC9B5A87-C140-42E3-8AD7-F16DB538AD92}" presName="roof" presStyleLbl="dkBgShp" presStyleIdx="0" presStyleCnt="2"/>
      <dgm:spPr/>
      <dgm:t>
        <a:bodyPr/>
        <a:lstStyle/>
        <a:p>
          <a:endParaRPr lang="ru-RU"/>
        </a:p>
      </dgm:t>
    </dgm:pt>
    <dgm:pt modelId="{1CFA4355-6BAE-4873-B00F-A441B00E5976}" type="pres">
      <dgm:prSet presAssocID="{EC9B5A87-C140-42E3-8AD7-F16DB538AD92}" presName="pillars" presStyleCnt="0"/>
      <dgm:spPr/>
    </dgm:pt>
    <dgm:pt modelId="{E32706CB-E6C7-4999-BD45-789101373749}" type="pres">
      <dgm:prSet presAssocID="{EC9B5A87-C140-42E3-8AD7-F16DB538AD9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7FB36-2C94-4CD9-A882-DAEB6AF03471}" type="pres">
      <dgm:prSet presAssocID="{12008079-CEAB-4D7D-BC61-B1DDFBF984C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42CE6-4E55-4A7D-9BCD-EB2D25F5330A}" type="pres">
      <dgm:prSet presAssocID="{AF647434-A8D2-480E-B9FE-11FE9EEB942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022A3-29B6-4AB8-8D83-483D0F5A79EC}" type="pres">
      <dgm:prSet presAssocID="{EC9B5A87-C140-42E3-8AD7-F16DB538AD92}" presName="base" presStyleLbl="dkBgShp" presStyleIdx="1" presStyleCnt="2"/>
      <dgm:spPr/>
    </dgm:pt>
  </dgm:ptLst>
  <dgm:cxnLst>
    <dgm:cxn modelId="{AAFB9536-FACB-4603-842E-4EE4078F10BC}" type="presOf" srcId="{EC9B5A87-C140-42E3-8AD7-F16DB538AD92}" destId="{FBC966F0-9B7B-46A4-A8FF-8A558CFC903D}" srcOrd="0" destOrd="0" presId="urn:microsoft.com/office/officeart/2005/8/layout/hList3"/>
    <dgm:cxn modelId="{6F9D6C35-CBF0-4AB6-AC57-85CCD6D8807E}" srcId="{EC9B5A87-C140-42E3-8AD7-F16DB538AD92}" destId="{12008079-CEAB-4D7D-BC61-B1DDFBF984C4}" srcOrd="1" destOrd="0" parTransId="{E3F02740-A98E-4D15-BE2C-2EE884BF201B}" sibTransId="{6D6E5D44-773B-4DCF-97E7-D0B5ABDE4F45}"/>
    <dgm:cxn modelId="{3123F4EA-5008-4883-87A6-EF0B2BCD6C20}" srcId="{DF053B68-ED5F-4C50-A06E-EDA7A49693F1}" destId="{EC9B5A87-C140-42E3-8AD7-F16DB538AD92}" srcOrd="0" destOrd="0" parTransId="{14B00D0F-C667-486C-97AF-C39CBC9FB7E2}" sibTransId="{0D3CBC86-2694-490A-84FD-686DF81CA758}"/>
    <dgm:cxn modelId="{950B6DB5-109D-41A1-AE45-93D6D9A493BD}" srcId="{EC9B5A87-C140-42E3-8AD7-F16DB538AD92}" destId="{AF647434-A8D2-480E-B9FE-11FE9EEB9425}" srcOrd="2" destOrd="0" parTransId="{B372EE44-97E5-4071-AEAF-238381D8D851}" sibTransId="{38BB21F9-855F-45FA-BF44-7A9B0B54B2E5}"/>
    <dgm:cxn modelId="{979076F5-0B49-404B-858E-7AF759E037D9}" type="presOf" srcId="{DF053B68-ED5F-4C50-A06E-EDA7A49693F1}" destId="{8E093364-64E9-4717-B12E-D61F8AACC8DB}" srcOrd="0" destOrd="0" presId="urn:microsoft.com/office/officeart/2005/8/layout/hList3"/>
    <dgm:cxn modelId="{A9484F2E-6B45-43C7-A019-F9A9DFC4ECFE}" type="presOf" srcId="{12008079-CEAB-4D7D-BC61-B1DDFBF984C4}" destId="{12B7FB36-2C94-4CD9-A882-DAEB6AF03471}" srcOrd="0" destOrd="0" presId="urn:microsoft.com/office/officeart/2005/8/layout/hList3"/>
    <dgm:cxn modelId="{6C2E59F6-323F-43E7-AF58-239D0514CDBD}" type="presOf" srcId="{BE66B63B-0535-4D22-8C7F-E1642DD7E63C}" destId="{E32706CB-E6C7-4999-BD45-789101373749}" srcOrd="0" destOrd="0" presId="urn:microsoft.com/office/officeart/2005/8/layout/hList3"/>
    <dgm:cxn modelId="{87C9DE16-29BE-4220-9FC2-0C0FF56FEAB0}" srcId="{EC9B5A87-C140-42E3-8AD7-F16DB538AD92}" destId="{BE66B63B-0535-4D22-8C7F-E1642DD7E63C}" srcOrd="0" destOrd="0" parTransId="{46849F70-EA12-4BD1-9353-11C43AF9B3E2}" sibTransId="{F345F9FB-057E-4FDC-99A4-BA2A34D0DB7B}"/>
    <dgm:cxn modelId="{D0B059E9-31E2-400B-B09C-B564EDCC55A9}" type="presOf" srcId="{AF647434-A8D2-480E-B9FE-11FE9EEB9425}" destId="{25642CE6-4E55-4A7D-9BCD-EB2D25F5330A}" srcOrd="0" destOrd="0" presId="urn:microsoft.com/office/officeart/2005/8/layout/hList3"/>
    <dgm:cxn modelId="{16C5814F-4629-453F-B73A-282F0C641852}" type="presParOf" srcId="{8E093364-64E9-4717-B12E-D61F8AACC8DB}" destId="{FBC966F0-9B7B-46A4-A8FF-8A558CFC903D}" srcOrd="0" destOrd="0" presId="urn:microsoft.com/office/officeart/2005/8/layout/hList3"/>
    <dgm:cxn modelId="{21B39E69-066F-4250-ADFD-93BFB952957D}" type="presParOf" srcId="{8E093364-64E9-4717-B12E-D61F8AACC8DB}" destId="{1CFA4355-6BAE-4873-B00F-A441B00E5976}" srcOrd="1" destOrd="0" presId="urn:microsoft.com/office/officeart/2005/8/layout/hList3"/>
    <dgm:cxn modelId="{AC942D80-AE4E-42DC-B0BD-A9B22714B23D}" type="presParOf" srcId="{1CFA4355-6BAE-4873-B00F-A441B00E5976}" destId="{E32706CB-E6C7-4999-BD45-789101373749}" srcOrd="0" destOrd="0" presId="urn:microsoft.com/office/officeart/2005/8/layout/hList3"/>
    <dgm:cxn modelId="{F3B968CA-E7AC-431A-A753-06380E6F5221}" type="presParOf" srcId="{1CFA4355-6BAE-4873-B00F-A441B00E5976}" destId="{12B7FB36-2C94-4CD9-A882-DAEB6AF03471}" srcOrd="1" destOrd="0" presId="urn:microsoft.com/office/officeart/2005/8/layout/hList3"/>
    <dgm:cxn modelId="{BB370AE7-B962-4480-A124-C833B6016756}" type="presParOf" srcId="{1CFA4355-6BAE-4873-B00F-A441B00E5976}" destId="{25642CE6-4E55-4A7D-9BCD-EB2D25F5330A}" srcOrd="2" destOrd="0" presId="urn:microsoft.com/office/officeart/2005/8/layout/hList3"/>
    <dgm:cxn modelId="{9050FCA7-C302-466D-9BE2-2203727AAD50}" type="presParOf" srcId="{8E093364-64E9-4717-B12E-D61F8AACC8DB}" destId="{BFE022A3-29B6-4AB8-8D83-483D0F5A79E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66F0-9B7B-46A4-A8FF-8A558CFC903D}">
      <dsp:nvSpPr>
        <dsp:cNvPr id="0" name=""/>
        <dsp:cNvSpPr/>
      </dsp:nvSpPr>
      <dsp:spPr>
        <a:xfrm>
          <a:off x="0" y="0"/>
          <a:ext cx="6219825" cy="118871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1 млн.руб.</a:t>
          </a:r>
          <a:endParaRPr lang="ru-RU" sz="5700" kern="1200" dirty="0"/>
        </a:p>
      </dsp:txBody>
      <dsp:txXfrm>
        <a:off x="0" y="0"/>
        <a:ext cx="6219825" cy="1188719"/>
      </dsp:txXfrm>
    </dsp:sp>
    <dsp:sp modelId="{E32706CB-E6C7-4999-BD45-789101373749}">
      <dsp:nvSpPr>
        <dsp:cNvPr id="0" name=""/>
        <dsp:cNvSpPr/>
      </dsp:nvSpPr>
      <dsp:spPr>
        <a:xfrm>
          <a:off x="3037" y="1188719"/>
          <a:ext cx="2071250" cy="24963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Акции: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Газпром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Сбербанк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Астра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kern="1200" dirty="0" err="1" smtClean="0"/>
            <a:t>Русал</a:t>
          </a:r>
          <a:endParaRPr lang="ru-RU" sz="1600" kern="1200" dirty="0"/>
        </a:p>
      </dsp:txBody>
      <dsp:txXfrm>
        <a:off x="3037" y="1188719"/>
        <a:ext cx="2071250" cy="2496311"/>
      </dsp:txXfrm>
    </dsp:sp>
    <dsp:sp modelId="{12B7FB36-2C94-4CD9-A882-DAEB6AF03471}">
      <dsp:nvSpPr>
        <dsp:cNvPr id="0" name=""/>
        <dsp:cNvSpPr/>
      </dsp:nvSpPr>
      <dsp:spPr>
        <a:xfrm>
          <a:off x="2074287" y="1188719"/>
          <a:ext cx="2071250" cy="2496311"/>
        </a:xfrm>
        <a:prstGeom prst="rect">
          <a:avLst/>
        </a:prstGeom>
        <a:solidFill>
          <a:schemeClr val="accent5">
            <a:hueOff val="-9052455"/>
            <a:satOff val="11268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Депозит: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Валютный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Золото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Рублевый </a:t>
          </a:r>
          <a:endParaRPr lang="ru-RU" sz="1600" kern="1200" dirty="0"/>
        </a:p>
      </dsp:txBody>
      <dsp:txXfrm>
        <a:off x="2074287" y="1188719"/>
        <a:ext cx="2071250" cy="2496311"/>
      </dsp:txXfrm>
    </dsp:sp>
    <dsp:sp modelId="{25642CE6-4E55-4A7D-9BCD-EB2D25F5330A}">
      <dsp:nvSpPr>
        <dsp:cNvPr id="0" name=""/>
        <dsp:cNvSpPr/>
      </dsp:nvSpPr>
      <dsp:spPr>
        <a:xfrm>
          <a:off x="4145537" y="1188719"/>
          <a:ext cx="2071250" cy="2496311"/>
        </a:xfrm>
        <a:prstGeom prst="rect">
          <a:avLst/>
        </a:prstGeom>
        <a:solidFill>
          <a:schemeClr val="accent5">
            <a:hueOff val="-18104910"/>
            <a:satOff val="22537"/>
            <a:lumOff val="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Недвижимость: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Парковочное место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Коммерческое помещение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Земельный участок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Домик в деревне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145537" y="1188719"/>
        <a:ext cx="2071250" cy="2496311"/>
      </dsp:txXfrm>
    </dsp:sp>
    <dsp:sp modelId="{BFE022A3-29B6-4AB8-8D83-483D0F5A79EC}">
      <dsp:nvSpPr>
        <dsp:cNvPr id="0" name=""/>
        <dsp:cNvSpPr/>
      </dsp:nvSpPr>
      <dsp:spPr>
        <a:xfrm>
          <a:off x="0" y="3685031"/>
          <a:ext cx="6219825" cy="27736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AAAA2B2B-0FBE-423E-B077-2283C788D718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5690DBF5-3AEC-4253-9569-53832D51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4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2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8852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r">
              <a:defRPr sz="1200"/>
            </a:lvl1pPr>
          </a:lstStyle>
          <a:p>
            <a:fld id="{372C7600-73F0-4C3E-8F4E-2F5349F62322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7" tIns="45659" rIns="91317" bIns="456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6"/>
            <a:ext cx="5408930" cy="3914865"/>
          </a:xfrm>
          <a:prstGeom prst="rect">
            <a:avLst/>
          </a:prstGeom>
        </p:spPr>
        <p:txBody>
          <a:bodyPr vert="horz" lIns="91317" tIns="45659" rIns="91317" bIns="456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1"/>
          </a:xfrm>
          <a:prstGeom prst="rect">
            <a:avLst/>
          </a:prstGeom>
        </p:spPr>
        <p:txBody>
          <a:bodyPr vert="horz" lIns="91317" tIns="45659" rIns="91317" bIns="456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1"/>
          </a:xfrm>
          <a:prstGeom prst="rect">
            <a:avLst/>
          </a:prstGeom>
        </p:spPr>
        <p:txBody>
          <a:bodyPr vert="horz" lIns="91317" tIns="45659" rIns="91317" bIns="45659" rtlCol="0" anchor="b"/>
          <a:lstStyle>
            <a:lvl1pPr algn="r">
              <a:defRPr sz="1200"/>
            </a:lvl1pPr>
          </a:lstStyle>
          <a:p>
            <a:fld id="{E229E6EE-2541-4205-A416-45CEEB3E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EFDD5391-FD71-F3F2-7D0A-EEAF88B80550}"/>
              </a:ext>
            </a:extLst>
          </p:cNvPr>
          <p:cNvSpPr txBox="1">
            <a:spLocks/>
          </p:cNvSpPr>
          <p:nvPr userDrawn="1"/>
        </p:nvSpPr>
        <p:spPr>
          <a:xfrm>
            <a:off x="467544" y="411510"/>
            <a:ext cx="186676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Сибирский государственный индустриальный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университет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D6F5A6-F84C-0431-C2FF-0694348A8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422" y="2930749"/>
            <a:ext cx="6161964" cy="192103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600"/>
            </a:lvl3pPr>
            <a:lvl4pPr marL="1371600" indent="0">
              <a:buFontTx/>
              <a:buNone/>
              <a:defRPr sz="3600"/>
            </a:lvl4pPr>
            <a:lvl5pPr marL="1828800" indent="0">
              <a:buFontTx/>
              <a:buNone/>
              <a:defRPr sz="3600"/>
            </a:lvl5pPr>
          </a:lstStyle>
          <a:p>
            <a:pPr lvl="0"/>
            <a:r>
              <a:rPr lang="ru-RU" dirty="0" smtClean="0"/>
              <a:t>Дисциплина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4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 лекци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31621" y="4930913"/>
            <a:ext cx="520262" cy="273844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74" y="-550541"/>
            <a:ext cx="8175009" cy="47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4" cstate="print"/>
          <a:srcRect t="98709" r="474"/>
          <a:stretch/>
        </p:blipFill>
        <p:spPr bwMode="auto">
          <a:xfrm>
            <a:off x="-7883" y="0"/>
            <a:ext cx="9151883" cy="45719"/>
          </a:xfrm>
          <a:prstGeom prst="rect">
            <a:avLst/>
          </a:prstGeom>
          <a:noFill/>
        </p:spPr>
      </p:pic>
      <p:sp>
        <p:nvSpPr>
          <p:cNvPr id="10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5120" y="3746311"/>
            <a:ext cx="8626743" cy="1241946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Тема 1: Название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5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ре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3" cstate="print"/>
          <a:srcRect t="98709" r="474"/>
          <a:stretch/>
        </p:blipFill>
        <p:spPr bwMode="auto">
          <a:xfrm>
            <a:off x="9576" y="713073"/>
            <a:ext cx="8460000" cy="4571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4807" y="157656"/>
            <a:ext cx="8208912" cy="43355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55341" y="4933781"/>
            <a:ext cx="388659" cy="209719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581891" y="1165858"/>
            <a:ext cx="8223205" cy="344026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35652" y="1241946"/>
            <a:ext cx="7433924" cy="3310459"/>
          </a:xfrm>
          <a:noFill/>
        </p:spPr>
        <p:txBody>
          <a:bodyPr lIns="180000" rIns="180000" anchor="ctr" anchorCtr="0"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93914" y="1874519"/>
            <a:ext cx="568235" cy="214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4"/>
          <p:cNvSpPr txBox="1">
            <a:spLocks/>
          </p:cNvSpPr>
          <p:nvPr userDrawn="1"/>
        </p:nvSpPr>
        <p:spPr>
          <a:xfrm>
            <a:off x="349268" y="1165858"/>
            <a:ext cx="453761" cy="3386547"/>
          </a:xfrm>
          <a:prstGeom prst="rect">
            <a:avLst/>
          </a:prstGeom>
          <a:noFill/>
        </p:spPr>
        <p:txBody>
          <a:bodyPr vert="horz" lIns="180000" tIns="45720" rIns="180000" bIns="45720" rtlCol="0" anchor="ctr" anchorCtr="0">
            <a:normAutofit/>
          </a:bodyPr>
          <a:lstStyle>
            <a:lvl1pPr marL="0" indent="0" algn="l" defTabSz="59372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2397" indent="-185537" algn="l" defTabSz="5937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15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901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587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3273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959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645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3310" indent="-148430" algn="l" defTabSz="593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dirty="0" smtClean="0">
                <a:solidFill>
                  <a:srgbClr val="0078BF"/>
                </a:solidFill>
              </a:rPr>
              <a:t>!</a:t>
            </a:r>
            <a:endParaRPr lang="ru-RU" sz="16600" dirty="0" smtClean="0">
              <a:solidFill>
                <a:srgbClr val="007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3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4" cstate="print"/>
          <a:srcRect t="98709" r="474"/>
          <a:stretch/>
        </p:blipFill>
        <p:spPr bwMode="auto">
          <a:xfrm>
            <a:off x="9576" y="713073"/>
            <a:ext cx="8460000" cy="4571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4807" y="157656"/>
            <a:ext cx="8208912" cy="43355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55341" y="4933781"/>
            <a:ext cx="388659" cy="209719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Текст 31"/>
          <p:cNvSpPr>
            <a:spLocks noGrp="1"/>
          </p:cNvSpPr>
          <p:nvPr>
            <p:ph type="body" sz="quarter" idx="13" hasCustomPrompt="1"/>
          </p:nvPr>
        </p:nvSpPr>
        <p:spPr>
          <a:xfrm>
            <a:off x="2566015" y="1145858"/>
            <a:ext cx="6255512" cy="2856335"/>
          </a:xfrm>
          <a:noFill/>
        </p:spPr>
        <p:txBody>
          <a:bodyPr lIns="180000" rIns="180000" anchor="ctr" anchorCtr="0"/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Текст цитаты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45989" y="1020187"/>
            <a:ext cx="8545763" cy="3663706"/>
          </a:xfrm>
          <a:prstGeom prst="roundRect">
            <a:avLst>
              <a:gd name="adj" fmla="val 11720"/>
            </a:avLst>
          </a:prstGeom>
          <a:noFill/>
          <a:ln w="53975">
            <a:solidFill>
              <a:srgbClr val="00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flipH="1" flipV="1">
            <a:off x="8088199" y="4044781"/>
            <a:ext cx="844078" cy="695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49233360"/>
              </p:ext>
            </p:extLst>
          </p:nvPr>
        </p:nvGraphicFramePr>
        <p:xfrm>
          <a:off x="8370794" y="4431847"/>
          <a:ext cx="546953" cy="42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CorelDRAW" r:id="rId5" imgW="1013400" imgH="790560" progId="">
                  <p:embed/>
                </p:oleObj>
              </mc:Choice>
              <mc:Fallback>
                <p:oleObj name="CorelDRAW" r:id="rId5" imgW="1013400" imgH="79056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794" y="4431847"/>
                        <a:ext cx="546953" cy="428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 userDrawn="1"/>
        </p:nvSpPr>
        <p:spPr>
          <a:xfrm flipH="1" flipV="1">
            <a:off x="305464" y="950517"/>
            <a:ext cx="844078" cy="695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2573771"/>
              </p:ext>
            </p:extLst>
          </p:nvPr>
        </p:nvGraphicFramePr>
        <p:xfrm>
          <a:off x="305464" y="860075"/>
          <a:ext cx="547200" cy="42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CorelDRAW" r:id="rId7" imgW="1013400" imgH="790200" progId="">
                  <p:embed/>
                </p:oleObj>
              </mc:Choice>
              <mc:Fallback>
                <p:oleObj name="CorelDRAW" r:id="rId7" imgW="1013400" imgH="7902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64" y="860075"/>
                        <a:ext cx="547200" cy="427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49085" y="1356960"/>
            <a:ext cx="2098882" cy="3125037"/>
          </a:xfrm>
          <a:ln w="25400">
            <a:noFill/>
          </a:ln>
          <a:effectLst>
            <a:softEdge rad="10160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2813966" y="4027760"/>
            <a:ext cx="5743133" cy="528510"/>
          </a:xfrm>
          <a:noFill/>
        </p:spPr>
        <p:txBody>
          <a:bodyPr lIns="180000" rIns="180000" anchor="ctr" anchorCtr="0">
            <a:normAutofit/>
          </a:bodyPr>
          <a:lstStyle>
            <a:lvl1pPr marL="0" indent="0" algn="ctr">
              <a:buNone/>
              <a:defRPr sz="23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2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3" cstate="print"/>
          <a:srcRect t="98709" r="474"/>
          <a:stretch/>
        </p:blipFill>
        <p:spPr bwMode="auto">
          <a:xfrm>
            <a:off x="9576" y="713073"/>
            <a:ext cx="8460000" cy="4571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4807" y="157656"/>
            <a:ext cx="8208912" cy="43355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31621" y="4930913"/>
            <a:ext cx="520262" cy="273844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4807" y="943554"/>
            <a:ext cx="8908004" cy="3878177"/>
          </a:xfrm>
        </p:spPr>
        <p:txBody>
          <a:bodyPr/>
          <a:lstStyle>
            <a:lvl1pPr marL="0" indent="360000" algn="just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12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3" cstate="print"/>
          <a:srcRect t="98709" r="474"/>
          <a:stretch/>
        </p:blipFill>
        <p:spPr bwMode="auto">
          <a:xfrm>
            <a:off x="9576" y="713073"/>
            <a:ext cx="8460000" cy="4571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4807" y="157656"/>
            <a:ext cx="8208912" cy="43355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31621" y="4930913"/>
            <a:ext cx="520262" cy="273844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Рисунок SmartArt 5"/>
          <p:cNvSpPr>
            <a:spLocks noGrp="1"/>
          </p:cNvSpPr>
          <p:nvPr>
            <p:ph type="dgm" sz="quarter" idx="11"/>
          </p:nvPr>
        </p:nvSpPr>
        <p:spPr>
          <a:xfrm>
            <a:off x="114807" y="998145"/>
            <a:ext cx="8785225" cy="387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5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Фон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My work\Now\СибГИУ\4. Брендбук\media\powerpoint\sibsiu_powerpoint2.jpg"/>
          <p:cNvPicPr>
            <a:picLocks noChangeArrowheads="1"/>
          </p:cNvPicPr>
          <p:nvPr userDrawn="1"/>
        </p:nvPicPr>
        <p:blipFill rotWithShape="1">
          <a:blip r:embed="rId3" cstate="print"/>
          <a:srcRect t="98709" r="474"/>
          <a:stretch/>
        </p:blipFill>
        <p:spPr bwMode="auto">
          <a:xfrm>
            <a:off x="9576" y="713073"/>
            <a:ext cx="8460000" cy="4571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14807" y="157656"/>
            <a:ext cx="8208912" cy="43355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31621" y="4930913"/>
            <a:ext cx="520262" cy="273844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Мультимедиа 6"/>
          <p:cNvSpPr>
            <a:spLocks noGrp="1"/>
          </p:cNvSpPr>
          <p:nvPr>
            <p:ph type="media" sz="quarter" idx="11"/>
          </p:nvPr>
        </p:nvSpPr>
        <p:spPr>
          <a:xfrm>
            <a:off x="179389" y="880658"/>
            <a:ext cx="8785225" cy="3964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2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07" y="199738"/>
            <a:ext cx="820891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80" r:id="rId3"/>
    <p:sldLayoutId id="2147483678" r:id="rId4"/>
    <p:sldLayoutId id="2147483676" r:id="rId5"/>
    <p:sldLayoutId id="2147483681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93720" rtl="0" eaLnBrk="1" latinLnBrk="0" hangingPunct="1">
        <a:spcBef>
          <a:spcPct val="0"/>
        </a:spcBef>
        <a:buNone/>
        <a:defRPr sz="2400" kern="1200">
          <a:solidFill>
            <a:srgbClr val="9729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2645" indent="-222645" algn="l" defTabSz="593720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2397" indent="-185537" algn="l" defTabSz="593720" rtl="0" eaLnBrk="1" latinLnBrk="0" hangingPunct="1">
        <a:spcBef>
          <a:spcPct val="20000"/>
        </a:spcBef>
        <a:buFont typeface="Arial" pitchFamily="34" charset="0"/>
        <a:buChar char="–"/>
        <a:defRPr sz="181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2150" indent="-148430" algn="l" defTabSz="593720" rtl="0" eaLnBrk="1" latinLnBrk="0" hangingPunct="1">
        <a:spcBef>
          <a:spcPct val="20000"/>
        </a:spcBef>
        <a:buFont typeface="Arial" pitchFamily="34" charset="0"/>
        <a:buChar char="•"/>
        <a:defRPr sz="155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9010" indent="-148430" algn="l" defTabSz="593720" rtl="0" eaLnBrk="1" latinLnBrk="0" hangingPunct="1">
        <a:spcBef>
          <a:spcPct val="20000"/>
        </a:spcBef>
        <a:buFont typeface="Arial" pitchFamily="34" charset="0"/>
        <a:buChar char="–"/>
        <a:defRPr sz="12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5870" indent="-148430" algn="l" defTabSz="593720" rtl="0" eaLnBrk="1" latinLnBrk="0" hangingPunct="1">
        <a:spcBef>
          <a:spcPct val="20000"/>
        </a:spcBef>
        <a:buFont typeface="Arial" pitchFamily="34" charset="0"/>
        <a:buChar char="»"/>
        <a:defRPr sz="12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32730" indent="-148430" algn="l" defTabSz="593720" rtl="0" eaLnBrk="1" latinLnBrk="0" hangingPunct="1">
        <a:spcBef>
          <a:spcPct val="20000"/>
        </a:spcBef>
        <a:buFont typeface="Arial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1929590" indent="-148430" algn="l" defTabSz="593720" rtl="0" eaLnBrk="1" latinLnBrk="0" hangingPunct="1">
        <a:spcBef>
          <a:spcPct val="20000"/>
        </a:spcBef>
        <a:buFont typeface="Arial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226450" indent="-148430" algn="l" defTabSz="593720" rtl="0" eaLnBrk="1" latinLnBrk="0" hangingPunct="1">
        <a:spcBef>
          <a:spcPct val="20000"/>
        </a:spcBef>
        <a:buFont typeface="Arial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523310" indent="-148430" algn="l" defTabSz="593720" rtl="0" eaLnBrk="1" latinLnBrk="0" hangingPunct="1">
        <a:spcBef>
          <a:spcPct val="20000"/>
        </a:spcBef>
        <a:buFont typeface="Arial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1pPr>
      <a:lvl2pPr marL="29686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2pPr>
      <a:lvl3pPr marL="59372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89058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18744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8430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8116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7802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374880" algn="l" defTabSz="593720" rtl="0" eaLnBrk="1" latinLnBrk="0" hangingPunct="1"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5463" y="2786742"/>
            <a:ext cx="6244862" cy="2185307"/>
          </a:xfrm>
        </p:spPr>
        <p:txBody>
          <a:bodyPr/>
          <a:lstStyle/>
          <a:p>
            <a:r>
              <a:rPr lang="ru-RU" sz="2800" dirty="0"/>
              <a:t>Ф</a:t>
            </a:r>
            <a:r>
              <a:rPr lang="ru-RU" sz="2800" dirty="0" smtClean="0"/>
              <a:t>инансовая игра «Инвестор»</a:t>
            </a:r>
            <a:endParaRPr lang="ru-RU" sz="2800" b="0" dirty="0" smtClean="0"/>
          </a:p>
          <a:p>
            <a:pPr lvl="0"/>
            <a:endParaRPr lang="ru-RU" sz="1600" dirty="0" smtClean="0"/>
          </a:p>
          <a:p>
            <a:pPr lvl="0"/>
            <a:r>
              <a:rPr lang="ru-RU" sz="1600" dirty="0" err="1" smtClean="0"/>
              <a:t>и.о</a:t>
            </a:r>
            <a:r>
              <a:rPr lang="ru-RU" sz="1600" dirty="0" smtClean="0"/>
              <a:t>. директора </a:t>
            </a:r>
            <a:r>
              <a:rPr lang="ru-RU" sz="1600" dirty="0" err="1" smtClean="0"/>
              <a:t>ИЭиМ</a:t>
            </a:r>
            <a:endParaRPr lang="ru-RU" sz="1600" dirty="0" smtClean="0"/>
          </a:p>
          <a:p>
            <a:pPr lvl="0"/>
            <a:r>
              <a:rPr lang="ru-RU" sz="1600" dirty="0" smtClean="0"/>
              <a:t>В.В</a:t>
            </a:r>
            <a:r>
              <a:rPr lang="ru-RU" sz="1600" dirty="0"/>
              <a:t>. Шипунова, к.э.н., </a:t>
            </a:r>
            <a:r>
              <a:rPr lang="ru-RU" sz="1600" dirty="0" smtClean="0"/>
              <a:t>доцент</a:t>
            </a:r>
          </a:p>
        </p:txBody>
      </p:sp>
    </p:spTree>
    <p:extLst>
      <p:ext uri="{BB962C8B-B14F-4D97-AF65-F5344CB8AC3E}">
        <p14:creationId xmlns:p14="http://schemas.microsoft.com/office/powerpoint/2010/main" val="890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доходности к концу 2024 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81051"/>
          <a:ext cx="5648325" cy="2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029075" y="2062162"/>
          <a:ext cx="511492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доходности к концу 2024 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" y="733426"/>
          <a:ext cx="9144001" cy="2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7175" y="2667000"/>
          <a:ext cx="8886826" cy="225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игры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300" y="942975"/>
          <a:ext cx="890905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031153"/>
            <a:ext cx="5886450" cy="392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игры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807" y="943554"/>
            <a:ext cx="8886318" cy="1828221"/>
          </a:xfrm>
        </p:spPr>
        <p:txBody>
          <a:bodyPr/>
          <a:lstStyle/>
          <a:p>
            <a:r>
              <a:rPr lang="ru-RU" sz="2000" dirty="0" smtClean="0"/>
              <a:t>Поздравляем победителей, команду «Белые» с победой и выбором эффективной стратегии!!!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558377"/>
            <a:ext cx="5086350" cy="34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Инвестор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Инвестор </a:t>
            </a:r>
            <a:r>
              <a:rPr lang="ru-RU" dirty="0"/>
              <a:t>— лицо или организация, размещающие капитал с целью последующего получения прибыли. Размещаемые инвестором средства могут быть его собственными, а также привлечёнными или заёмными. Если тот или иной проект окажется убыточным, капитал будет утрачен полностью или частично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4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Исходные условия задачи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75" y="838200"/>
          <a:ext cx="6219825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410325" y="977429"/>
            <a:ext cx="2590799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Ваша команда является профессиональной инвестиционной компанией, к которой обратился частный клиент. У клиента есть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миллион рублей,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который он хотел бы инвестировать с целью получения дополнительного дохода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1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Вам необходимо сформировать положительный инвестиционный портфель. У клиента нет особенных предпочтений, куда можно вложить финансовые ресурсы, он полностью полагается на профессионализм инвестиционной компании.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QR-</a:t>
            </a:r>
            <a:r>
              <a:rPr lang="ru-RU" dirty="0" smtClean="0"/>
              <a:t>код для перехода в </a:t>
            </a:r>
            <a:r>
              <a:rPr lang="en-US" dirty="0" smtClean="0"/>
              <a:t>Google </a:t>
            </a:r>
            <a:r>
              <a:rPr lang="ru-RU" dirty="0" smtClean="0"/>
              <a:t>форму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Содержимое 4" descr="1 комманда зелены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683" y="823911"/>
            <a:ext cx="1866900" cy="1866900"/>
          </a:xfrm>
        </p:spPr>
      </p:pic>
      <p:sp>
        <p:nvSpPr>
          <p:cNvPr id="6" name="Прямоугольник 5"/>
          <p:cNvSpPr/>
          <p:nvPr/>
        </p:nvSpPr>
        <p:spPr>
          <a:xfrm>
            <a:off x="347625" y="2553601"/>
            <a:ext cx="255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команда «Зеленые»</a:t>
            </a:r>
            <a:endParaRPr lang="ru-RU" dirty="0"/>
          </a:p>
        </p:txBody>
      </p:sp>
      <p:pic>
        <p:nvPicPr>
          <p:cNvPr id="9218" name="Picture 2" descr="C:\Users\Penkova_N\Pictures\Инвестор\2 команда белы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980" y="823911"/>
            <a:ext cx="1866900" cy="1866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24466" y="2549009"/>
            <a:ext cx="230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команда «Белые»</a:t>
            </a:r>
            <a:endParaRPr lang="ru-RU" dirty="0"/>
          </a:p>
        </p:txBody>
      </p:sp>
      <p:pic>
        <p:nvPicPr>
          <p:cNvPr id="9220" name="Picture 4" descr="http://qrcoder.ru/code/?https%3A%2F%2Fdocs.google.com%2Fspreadsheets%2Fd%2F1G3RNYLPFy-k9RJ-IE_ukYN2aai-82Rbmbu_n-hPCaHo%2Fedit%3Fusp%3Dsharing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968" y="823911"/>
            <a:ext cx="1866900" cy="18669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24508" y="2549009"/>
            <a:ext cx="247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 команда «Желтые»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6101" y="4623259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команда «Оранжевые»</a:t>
            </a:r>
            <a:endParaRPr lang="ru-RU" dirty="0"/>
          </a:p>
        </p:txBody>
      </p:sp>
      <p:pic>
        <p:nvPicPr>
          <p:cNvPr id="9222" name="Picture 6" descr="http://qrcoder.ru/code/?https%3A%2F%2Fdocs.google.com%2Fspreadsheets%2Fd%2F1QPPu6xcnUcUaIGsI80f0Urdt0gNzjKBlOe_Yfq37GmU%2Fedit%3Fusp%3Dsharing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281" y="2852736"/>
            <a:ext cx="1866900" cy="186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Исходный вариант возможных инвестиционных вложений и их стоимости на начало 2024 года.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99207"/>
              </p:ext>
            </p:extLst>
          </p:nvPr>
        </p:nvGraphicFramePr>
        <p:xfrm>
          <a:off x="190500" y="782193"/>
          <a:ext cx="8718552" cy="3989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0152"/>
                <a:gridCol w="1273173"/>
                <a:gridCol w="2795589"/>
                <a:gridCol w="217963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актива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Покупка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единиц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Стоимость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актива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начало 2024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года,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Доходность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актива исходный вариант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Газпром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167,88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Сбербанк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268,35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6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Астра (IT компания)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18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USD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141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40C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¥ (юань)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1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AED. Дирхам ОАЭ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17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депозит в рублях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 за 1 oz.tr. (унция) в рублях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0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парковочное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1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коммерческое помещение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3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0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домик в деревне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Итоговая сумма: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1000000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портфелей команд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804864"/>
            <a:ext cx="3390899" cy="20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97" y="2851135"/>
            <a:ext cx="3534828" cy="21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838" y="2851134"/>
            <a:ext cx="3291411" cy="203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97" y="747423"/>
            <a:ext cx="3603624" cy="221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766764"/>
            <a:ext cx="3971925" cy="233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Доходность портфелей команд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3000" y="804864"/>
            <a:ext cx="3771900" cy="233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795588"/>
            <a:ext cx="42100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19675" y="2884721"/>
            <a:ext cx="3943349" cy="201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на конец 2024 года*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связи с изменением международной геополитической ситуации, возникшей внутренней политической нестабильностью, проблемами по обслуживанию госдолга американские рынки акций, облигаций и недвижимости обвалились, и участники торгов начали скупать золото, серебро и другие реальные активы. Произошедшие изменения к концу 2024 года повысили стоимость золота (в среднегодовой перспективе примерно на 20%), величина которого составила 7279 рублей за унцию. Кроме того, данные факторы снизили стоимость доллара, по отношению к российской национальной валюте падение произошло на 34%.</a:t>
            </a:r>
          </a:p>
          <a:p>
            <a:r>
              <a:rPr lang="ru-RU" dirty="0" smtClean="0"/>
              <a:t>В мировой торговле Китай продолжил демонстрировать экономический рост  и наращивать свою долю в мировом ВВП, которая стала составлять 25%. Эти изменения и постепенный переход в экспортных операциях на свою национальную валюту привел к росту курса юаня, который на конец 2024 года значительно укрепиться и по отношению к рублю составит 17%.</a:t>
            </a:r>
          </a:p>
          <a:p>
            <a:r>
              <a:rPr lang="ru-RU" dirty="0" smtClean="0"/>
              <a:t>Курсовое соотношение рубль/дирхам изменилось незначительно и составит 2% падения, вызванное укреплением российской валюты.</a:t>
            </a:r>
          </a:p>
          <a:p>
            <a:endParaRPr lang="ru-RU" dirty="0" smtClean="0"/>
          </a:p>
          <a:p>
            <a:r>
              <a:rPr lang="ru-RU" dirty="0" smtClean="0"/>
              <a:t>*представленный прогноз является сводным прогнозов разных инвесторов и не является готовой инвестиционной стратегией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на конец 2024 года*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12AA-3AD9-4120-B5E9-36BDA991F3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течении всего 2024 года российский рубль постепенно укрепляется. Учетная ставка ЦБ РФ на конец 2024 года составила 15%. Активное кредитование крупных предприятий промышленности, инициированное Правительством РФ в 2023 году продолжилось и в 2024 году. Указанные факторы привели к следующим изменениям на российском рынке ценных бумаг: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Резко увеличилась стоимость акций компаний </a:t>
            </a:r>
            <a:r>
              <a:rPr lang="en-US" dirty="0" smtClean="0"/>
              <a:t>IT</a:t>
            </a:r>
            <a:r>
              <a:rPr lang="ru-RU" dirty="0" smtClean="0"/>
              <a:t>-сектора: в частности акции группы компаний Астра выросли за год на 50%;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Стоимость акций Сбербанка в среднегодовом исчислении выросли на 13%;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Стоимость акций Газпрома в среднегодовом исчислении выросли на 11%;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Стоимость акций </a:t>
            </a:r>
            <a:r>
              <a:rPr lang="ru-RU" dirty="0" err="1" smtClean="0"/>
              <a:t>Русала</a:t>
            </a:r>
            <a:r>
              <a:rPr lang="ru-RU" dirty="0" smtClean="0"/>
              <a:t> в среднегодовом исчислении выросла на 5%.</a:t>
            </a:r>
          </a:p>
          <a:p>
            <a:r>
              <a:rPr lang="ru-RU" dirty="0" smtClean="0"/>
              <a:t>Изменения на рынке недвижимости во многом были связаны с удорожанием ипотечных кредитов, что вызвало смещение спроса в сторону первичного жилья, где до середины 2024 года сохранялись льготные ипотечные программы. Вторичный рынок просел, цены на готовое жилье значительно повысились (примерно на 10%).</a:t>
            </a:r>
          </a:p>
          <a:p>
            <a:endParaRPr lang="ru-RU" dirty="0" smtClean="0"/>
          </a:p>
          <a:p>
            <a:r>
              <a:rPr lang="ru-RU" dirty="0" smtClean="0"/>
              <a:t>*представленный прогноз является сводным прогнозов разных инвесторов и не является готовой инвестиционной стратегией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СибГИУ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7E2"/>
      </a:accent1>
      <a:accent2>
        <a:srgbClr val="00B0F0"/>
      </a:accent2>
      <a:accent3>
        <a:srgbClr val="0078BF"/>
      </a:accent3>
      <a:accent4>
        <a:srgbClr val="E51955"/>
      </a:accent4>
      <a:accent5>
        <a:srgbClr val="972983"/>
      </a:accent5>
      <a:accent6>
        <a:srgbClr val="E7462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СибГИУ" id="{378ACDCA-4458-4963-A477-D74999808C96}" vid="{E863F5F2-8380-42F2-AD1C-0CB80CAC44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Words>672</Words>
  <Application>Microsoft Office PowerPoint</Application>
  <PresentationFormat>Экран (16:9)</PresentationFormat>
  <Paragraphs>103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</vt:lpstr>
      <vt:lpstr>Montserrat Medium</vt:lpstr>
      <vt:lpstr>Calibri</vt:lpstr>
      <vt:lpstr>Times New Roman</vt:lpstr>
      <vt:lpstr>1_СибГИУ</vt:lpstr>
      <vt:lpstr>CorelDRAW</vt:lpstr>
      <vt:lpstr>Презентация PowerPoint</vt:lpstr>
      <vt:lpstr>Инвестор</vt:lpstr>
      <vt:lpstr>Исходные условия задачи</vt:lpstr>
      <vt:lpstr>QR-код для перехода в Google форму</vt:lpstr>
      <vt:lpstr>Исходный вариант возможных инвестиционных вложений и их стоимости на начало 2024 года.</vt:lpstr>
      <vt:lpstr>Структура портфелей команд</vt:lpstr>
      <vt:lpstr>Доходность портфелей команд</vt:lpstr>
      <vt:lpstr>Прогноз на конец 2024 года*</vt:lpstr>
      <vt:lpstr>Прогноз на конец 2024 года*</vt:lpstr>
      <vt:lpstr>Изменение доходности к концу 2024 года</vt:lpstr>
      <vt:lpstr>Изменение доходности к концу 2024 года</vt:lpstr>
      <vt:lpstr>Итоги игры</vt:lpstr>
      <vt:lpstr>Итоги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Корнев</dc:creator>
  <cp:lastModifiedBy>Надеева Дарья Алексеевна</cp:lastModifiedBy>
  <cp:revision>545</cp:revision>
  <cp:lastPrinted>2023-11-27T01:33:04Z</cp:lastPrinted>
  <dcterms:created xsi:type="dcterms:W3CDTF">2022-09-04T14:00:32Z</dcterms:created>
  <dcterms:modified xsi:type="dcterms:W3CDTF">2024-05-15T03:50:25Z</dcterms:modified>
</cp:coreProperties>
</file>